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7" r:id="rId4"/>
    <p:sldId id="259" r:id="rId5"/>
    <p:sldId id="26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8" r:id="rId14"/>
    <p:sldId id="270" r:id="rId15"/>
    <p:sldId id="271" r:id="rId16"/>
    <p:sldId id="272" r:id="rId17"/>
    <p:sldId id="267" r:id="rId18"/>
    <p:sldId id="275" r:id="rId19"/>
    <p:sldId id="280" r:id="rId20"/>
    <p:sldId id="274" r:id="rId21"/>
    <p:sldId id="278" r:id="rId22"/>
    <p:sldId id="282" r:id="rId23"/>
    <p:sldId id="279" r:id="rId24"/>
    <p:sldId id="281" r:id="rId25"/>
    <p:sldId id="283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451" autoAdjust="0"/>
  </p:normalViewPr>
  <p:slideViewPr>
    <p:cSldViewPr>
      <p:cViewPr varScale="1">
        <p:scale>
          <a:sx n="60" d="100"/>
          <a:sy n="60" d="100"/>
        </p:scale>
        <p:origin x="-165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D0F25-CA4B-4301-8DE6-A625C8BA6165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E2490-73DC-4F3F-B1BD-FF6BE26DCD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43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使用</a:t>
            </a:r>
            <a:r>
              <a:rPr lang="zh-CN" altLang="en-US" sz="1200" dirty="0" smtClean="0">
                <a:solidFill>
                  <a:srgbClr val="FF0000"/>
                </a:solidFill>
              </a:rPr>
              <a:t>手机传感器</a:t>
            </a:r>
            <a:r>
              <a:rPr lang="zh-CN" altLang="en-US" sz="1200" dirty="0" smtClean="0"/>
              <a:t>进行定位，不用再定制其它配件。</a:t>
            </a:r>
            <a:endParaRPr lang="en-US" altLang="zh-CN" sz="1200" dirty="0" smtClean="0"/>
          </a:p>
          <a:p>
            <a:r>
              <a:rPr lang="zh-CN" altLang="en-US" sz="1200" dirty="0" smtClean="0"/>
              <a:t>传统惯性导航使用积分进行计算，误差较大。</a:t>
            </a: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步行者航迹推算</a:t>
            </a:r>
            <a:r>
              <a:rPr lang="zh-CN" altLang="en-US" sz="1200" dirty="0" smtClean="0"/>
              <a:t>更适合行人的室内空间定位。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21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其实并没有必要使用扩展的卡尔曼滤波的方法</a:t>
            </a:r>
            <a:endParaRPr lang="en-US" altLang="zh-CN" dirty="0" smtClean="0"/>
          </a:p>
          <a:p>
            <a:r>
              <a:rPr lang="zh-CN" altLang="en-US" smtClean="0"/>
              <a:t>简单粗暴才是王道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91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相同的方法在不同的环境下会产生不同的结果</a:t>
            </a:r>
            <a:endParaRPr lang="en-US" altLang="zh-CN" sz="1200" dirty="0" smtClean="0"/>
          </a:p>
          <a:p>
            <a:r>
              <a:rPr lang="zh-CN" altLang="en-US" sz="1200" dirty="0" smtClean="0"/>
              <a:t>我家</a:t>
            </a:r>
            <a:r>
              <a:rPr lang="en-US" altLang="zh-CN" sz="1200" dirty="0" smtClean="0"/>
              <a:t>AHRS</a:t>
            </a:r>
            <a:r>
              <a:rPr lang="zh-CN" altLang="en-US" sz="1200" dirty="0" smtClean="0"/>
              <a:t>客户端不等于</a:t>
            </a:r>
            <a:r>
              <a:rPr lang="en-US" altLang="zh-CN" sz="1200" dirty="0" smtClean="0"/>
              <a:t>AHRS</a:t>
            </a:r>
            <a:r>
              <a:rPr lang="zh-CN" altLang="en-US" sz="1200" dirty="0" smtClean="0"/>
              <a:t>服务端，学校两者相同</a:t>
            </a:r>
            <a:endParaRPr lang="en-US" altLang="zh-CN" sz="1200" dirty="0" smtClean="0"/>
          </a:p>
          <a:p>
            <a:r>
              <a:rPr lang="zh-CN" altLang="en-US" sz="1200" dirty="0" smtClean="0"/>
              <a:t>提供方法组合可以细致调整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702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E2490-73DC-4F3F-B1BD-FF6BE26DCD0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02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1.jp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3814" y="1581200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000" dirty="0"/>
              <a:t>基于深度学习的惯性导航室内定位算法研究</a:t>
            </a:r>
            <a:endParaRPr lang="zh-CN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5796136" y="4797152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导师：邓庆绪 教授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报告人：付萌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学号：</a:t>
            </a:r>
            <a:r>
              <a:rPr lang="en-US" altLang="zh-CN" dirty="0">
                <a:latin typeface="Arial" pitchFamily="34" charset="0"/>
              </a:rPr>
              <a:t>1600929</a:t>
            </a: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专业：计算机软件与</a:t>
            </a:r>
            <a:r>
              <a:rPr lang="zh-CN" altLang="en-US" dirty="0" smtClean="0">
                <a:latin typeface="Arial" pitchFamily="34" charset="0"/>
              </a:rPr>
              <a:t>理论</a:t>
            </a:r>
            <a:endParaRPr lang="en-US" altLang="zh-CN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主轴选择</a:t>
            </a:r>
          </a:p>
        </p:txBody>
      </p:sp>
      <p:sp>
        <p:nvSpPr>
          <p:cNvPr id="3" name="矩形 2"/>
          <p:cNvSpPr/>
          <p:nvPr/>
        </p:nvSpPr>
        <p:spPr>
          <a:xfrm>
            <a:off x="789355" y="5753903"/>
            <a:ext cx="9459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X</a:t>
            </a:r>
            <a:r>
              <a:rPr lang="zh-CN" altLang="en-US" sz="2400" dirty="0"/>
              <a:t>轴</a:t>
            </a:r>
            <a:r>
              <a:rPr lang="en-US" altLang="zh-CN" sz="2400" dirty="0"/>
              <a:t>    Y</a:t>
            </a:r>
            <a:r>
              <a:rPr lang="zh-CN" altLang="en-US" sz="2400" dirty="0"/>
              <a:t>轴</a:t>
            </a:r>
            <a:r>
              <a:rPr lang="en-US" altLang="zh-CN" sz="2400" dirty="0"/>
              <a:t>    Z</a:t>
            </a:r>
            <a:r>
              <a:rPr lang="zh-CN" altLang="en-US" sz="2400" dirty="0" smtClean="0"/>
              <a:t>轴    </a:t>
            </a:r>
            <a:r>
              <a:rPr lang="zh-CN" altLang="en-US" sz="2400" dirty="0" smtClean="0">
                <a:solidFill>
                  <a:srgbClr val="FF0000"/>
                </a:solidFill>
              </a:rPr>
              <a:t>总加速度</a:t>
            </a:r>
            <a:r>
              <a:rPr lang="en-US" altLang="zh-CN" sz="2400" dirty="0" smtClean="0">
                <a:solidFill>
                  <a:srgbClr val="FF0000"/>
                </a:solidFill>
              </a:rPr>
              <a:t>    </a:t>
            </a:r>
            <a:r>
              <a:rPr lang="zh-CN" altLang="en-US" sz="2400" dirty="0" smtClean="0">
                <a:solidFill>
                  <a:srgbClr val="C00000"/>
                </a:solidFill>
              </a:rPr>
              <a:t>最大方差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8994" y="548680"/>
            <a:ext cx="9217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主轴是具有重要意义的</a:t>
            </a:r>
            <a:r>
              <a:rPr lang="zh-CN" altLang="en-US" sz="2400" dirty="0" smtClean="0">
                <a:solidFill>
                  <a:srgbClr val="FF0000"/>
                </a:solidFill>
              </a:rPr>
              <a:t>虚拟轴</a:t>
            </a:r>
            <a:r>
              <a:rPr lang="zh-CN" altLang="en-US" sz="2400" dirty="0" smtClean="0"/>
              <a:t>，减少使用单一传感器的风险。</a:t>
            </a:r>
            <a:endParaRPr lang="en-US" altLang="zh-CN" sz="2400" dirty="0" smtClean="0"/>
          </a:p>
          <a:p>
            <a:r>
              <a:rPr lang="zh-CN" altLang="en-US" sz="2400" dirty="0" smtClean="0"/>
              <a:t>需要尽可能减少姿态的影响，是</a:t>
            </a:r>
            <a:r>
              <a:rPr lang="zh-CN" altLang="en-US" sz="2400" dirty="0" smtClean="0">
                <a:solidFill>
                  <a:srgbClr val="FF0000"/>
                </a:solidFill>
              </a:rPr>
              <a:t>持续步态分析</a:t>
            </a:r>
            <a:r>
              <a:rPr lang="zh-CN" altLang="en-US" sz="2400" dirty="0" smtClean="0"/>
              <a:t>实现机制的关键。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9</a:t>
            </a:r>
            <a:endParaRPr lang="zh-CN" altLang="en-US" sz="2800" b="1" dirty="0"/>
          </a:p>
        </p:txBody>
      </p:sp>
      <p:pic>
        <p:nvPicPr>
          <p:cNvPr id="1029" name="Picture 5" descr="C:\Users\suck_dynasty\Desktop\主轴波形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50" y="1379676"/>
            <a:ext cx="3824854" cy="203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uck_dynasty\Desktop\主轴波形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79677"/>
            <a:ext cx="3479363" cy="204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suck_dynasty\Desktop\主轴波形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0" y="3410769"/>
            <a:ext cx="3846634" cy="225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uck_dynasty\Desktop\主轴波形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10769"/>
            <a:ext cx="3479363" cy="225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133074" y="5788633"/>
                <a:ext cx="2579232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𝑢𝑠𝑒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zh-CN" altLang="zh-CN" i="1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𝑧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074" y="5788633"/>
                <a:ext cx="2579232" cy="65601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59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394781" y="48723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步态分析（只看波形）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296834" y="576257"/>
            <a:ext cx="88471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rgbClr val="FF0000"/>
                </a:solidFill>
              </a:rPr>
              <a:t>峰值检测</a:t>
            </a:r>
            <a:r>
              <a:rPr lang="zh-CN" altLang="zh-CN" sz="2400" dirty="0" smtClean="0">
                <a:solidFill>
                  <a:srgbClr val="FF0000"/>
                </a:solidFill>
              </a:rPr>
              <a:t>方法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   </a:t>
            </a:r>
            <a:r>
              <a:rPr lang="zh-CN" altLang="zh-CN" sz="2400" dirty="0" smtClean="0"/>
              <a:t>峰谷</a:t>
            </a:r>
            <a:r>
              <a:rPr lang="zh-CN" altLang="zh-CN" sz="2400" dirty="0"/>
              <a:t>差值限定</a:t>
            </a:r>
            <a:r>
              <a:rPr lang="zh-CN" altLang="zh-CN" sz="2400" dirty="0" smtClean="0"/>
              <a:t>法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zh-CN" altLang="zh-CN" sz="2400" dirty="0" smtClean="0"/>
              <a:t>两</a:t>
            </a:r>
            <a:r>
              <a:rPr lang="zh-CN" altLang="zh-CN" sz="2400" dirty="0"/>
              <a:t>次峰谷</a:t>
            </a:r>
            <a:r>
              <a:rPr lang="zh-CN" altLang="zh-CN" sz="2400" dirty="0" smtClean="0"/>
              <a:t>法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zh-CN" altLang="zh-CN" sz="2400" dirty="0" smtClean="0"/>
              <a:t>零</a:t>
            </a:r>
            <a:r>
              <a:rPr lang="zh-CN" altLang="zh-CN" sz="2400" dirty="0"/>
              <a:t>点交叉</a:t>
            </a:r>
            <a:r>
              <a:rPr lang="zh-CN" altLang="zh-CN" sz="2400" dirty="0" smtClean="0"/>
              <a:t>方法</a:t>
            </a:r>
            <a:endParaRPr lang="en-US" altLang="zh-CN" sz="2400" dirty="0" smtClean="0"/>
          </a:p>
          <a:p>
            <a:r>
              <a:rPr lang="zh-CN" altLang="zh-CN" sz="2400" dirty="0" smtClean="0">
                <a:solidFill>
                  <a:schemeClr val="accent6">
                    <a:lumMod val="50000"/>
                  </a:schemeClr>
                </a:solidFill>
              </a:rPr>
              <a:t>采样</a:t>
            </a:r>
            <a:r>
              <a:rPr lang="zh-CN" altLang="zh-CN" sz="2400" dirty="0">
                <a:solidFill>
                  <a:schemeClr val="accent6">
                    <a:lumMod val="50000"/>
                  </a:schemeClr>
                </a:solidFill>
              </a:rPr>
              <a:t>匹配</a:t>
            </a:r>
            <a:r>
              <a:rPr lang="zh-CN" altLang="zh-CN" sz="2400" dirty="0" smtClean="0">
                <a:solidFill>
                  <a:schemeClr val="accent6">
                    <a:lumMod val="50000"/>
                  </a:schemeClr>
                </a:solidFill>
              </a:rPr>
              <a:t>方法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图片 10" descr="C:\Users\suck_dynasty\Desktop\参照-步态分析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16" y="1407254"/>
            <a:ext cx="4256018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C:\Users\suck_dynasty\Desktop\图片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60" y="5049399"/>
            <a:ext cx="2863158" cy="132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16" y="5021057"/>
            <a:ext cx="4082528" cy="131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16" y="3656116"/>
            <a:ext cx="4104868" cy="1293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0" y="1407254"/>
            <a:ext cx="4252107" cy="181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10</a:t>
            </a:r>
            <a:endParaRPr lang="zh-CN" altLang="en-US" sz="28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3356992"/>
            <a:ext cx="4252107" cy="157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6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49188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行为判断的思想演化</a:t>
            </a:r>
            <a:endParaRPr lang="zh-CN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692696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行为判断得到确定步集合（也是数据清洗）</a:t>
            </a:r>
            <a:endParaRPr lang="en-US" altLang="zh-CN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51520" y="1923072"/>
            <a:ext cx="7776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基础版本：</a:t>
            </a:r>
            <a:endParaRPr lang="en-US" altLang="zh-CN" sz="2400" dirty="0" smtClean="0"/>
          </a:p>
          <a:p>
            <a:r>
              <a:rPr lang="zh-CN" altLang="en-US" sz="2400" dirty="0" smtClean="0"/>
              <a:t>阈值判断 </a:t>
            </a:r>
            <a:endParaRPr lang="en-US" altLang="zh-CN" sz="2400" dirty="0" smtClean="0"/>
          </a:p>
          <a:p>
            <a:r>
              <a:rPr lang="zh-CN" altLang="en-US" sz="2400" dirty="0"/>
              <a:t>方差</a:t>
            </a:r>
            <a:r>
              <a:rPr lang="zh-CN" altLang="en-US" sz="2400" dirty="0" smtClean="0"/>
              <a:t>判断</a:t>
            </a:r>
            <a:endParaRPr lang="en-US" altLang="zh-CN" sz="2400" dirty="0" smtClean="0"/>
          </a:p>
          <a:p>
            <a:r>
              <a:rPr lang="zh-CN" altLang="en-US" sz="2400" dirty="0" smtClean="0"/>
              <a:t>有限状态机判断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en-US" altLang="zh-CN" sz="2400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人类行为识别</a:t>
            </a:r>
            <a:r>
              <a:rPr lang="en-US" altLang="zh-CN" sz="2400" dirty="0" smtClean="0">
                <a:solidFill>
                  <a:srgbClr val="FF0000"/>
                </a:solidFill>
              </a:rPr>
              <a:t>+LSTM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剔除静止步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对行止的分类</a:t>
            </a:r>
            <a:r>
              <a:rPr lang="en-US" altLang="zh-CN" sz="2400" dirty="0" smtClean="0"/>
              <a:t>           </a:t>
            </a:r>
            <a:r>
              <a:rPr lang="zh-CN" altLang="en-US" sz="2400" dirty="0" smtClean="0"/>
              <a:t>行人行为的进一步分类</a:t>
            </a:r>
            <a:endParaRPr lang="zh-CN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959761"/>
            <a:ext cx="6298849" cy="142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C:\Users\suck_dynasty\Desktop\LST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67816"/>
            <a:ext cx="4896544" cy="17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下箭头 8"/>
          <p:cNvSpPr/>
          <p:nvPr/>
        </p:nvSpPr>
        <p:spPr>
          <a:xfrm>
            <a:off x="1054877" y="3677399"/>
            <a:ext cx="432048" cy="978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6200000">
            <a:off x="2304245" y="1067046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4824525" y="1063844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51820" y="5809149"/>
            <a:ext cx="602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假说：行人的当前步状态与前几步有关联。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975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642559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行为判断的方法演化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843808" y="476672"/>
            <a:ext cx="1661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水平移动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向上移动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向下移动</a:t>
            </a:r>
            <a:endParaRPr lang="en-US" altLang="zh-CN" sz="2400" dirty="0" smtClean="0"/>
          </a:p>
          <a:p>
            <a:r>
              <a:rPr lang="zh-CN" altLang="en-US" sz="2400" dirty="0" smtClean="0"/>
              <a:t>转弯</a:t>
            </a:r>
            <a:r>
              <a:rPr lang="zh-CN" altLang="en-US" sz="2400" dirty="0"/>
              <a:t>状态</a:t>
            </a:r>
            <a:endParaRPr lang="en-US" altLang="zh-CN" sz="2400" dirty="0" smtClean="0"/>
          </a:p>
          <a:p>
            <a:endParaRPr lang="en-US" altLang="zh-CN" sz="2400" dirty="0">
              <a:sym typeface="Wingdings" panose="05000000000000000000" pitchFamily="2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67457" y="476672"/>
            <a:ext cx="40730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Wingdings" panose="05000000000000000000" pitchFamily="2" charset="2"/>
              </a:rPr>
              <a:t>水平</a:t>
            </a:r>
            <a:r>
              <a:rPr lang="zh-CN" altLang="en-US" sz="2400" dirty="0" smtClean="0">
                <a:sym typeface="Wingdings" panose="05000000000000000000" pitchFamily="2" charset="2"/>
              </a:rPr>
              <a:t>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向上移动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向下</a:t>
            </a:r>
            <a:r>
              <a:rPr lang="zh-CN" altLang="en-US" sz="2400" dirty="0">
                <a:sym typeface="Wingdings" panose="05000000000000000000" pitchFamily="2" charset="2"/>
              </a:rPr>
              <a:t>移动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转弯在方向判定流程处理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静止在步长估计流程处理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428" y="601247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移动状态</a:t>
            </a:r>
            <a:endParaRPr lang="zh-CN" altLang="en-US" sz="2400" dirty="0"/>
          </a:p>
        </p:txBody>
      </p:sp>
      <p:sp>
        <p:nvSpPr>
          <p:cNvPr id="11" name="下箭头 10"/>
          <p:cNvSpPr/>
          <p:nvPr/>
        </p:nvSpPr>
        <p:spPr>
          <a:xfrm rot="16200000">
            <a:off x="2123232" y="696267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 rot="16200000">
            <a:off x="4771885" y="728218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9" name="Picture 3" descr="C:\Users\suck_dynasty\Desktop\未标题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40815"/>
            <a:ext cx="5407263" cy="24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C:\Users\suck_dynasty\Desktop\新建文件夹\客户端数据采集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12225"/>
            <a:ext cx="5407263" cy="10310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139452" y="5396912"/>
            <a:ext cx="289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目标类型 ：</a:t>
            </a:r>
            <a:endParaRPr lang="en-US" altLang="zh-CN" sz="2400" dirty="0" smtClean="0"/>
          </a:p>
          <a:p>
            <a:r>
              <a:rPr lang="zh-CN" altLang="en-US" sz="2400" dirty="0" smtClean="0"/>
              <a:t> </a:t>
            </a:r>
            <a:r>
              <a:rPr lang="en-US" altLang="zh-CN" sz="2400" dirty="0" smtClean="0"/>
              <a:t>(0, 1, 2) - 1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56176" y="2996952"/>
            <a:ext cx="2647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特征向量的原料：</a:t>
            </a:r>
            <a:endParaRPr lang="en-US" altLang="zh-CN" sz="2400" dirty="0" smtClean="0"/>
          </a:p>
          <a:p>
            <a:r>
              <a:rPr lang="zh-CN" altLang="en-US" sz="2400" dirty="0" smtClean="0"/>
              <a:t>加速度三轴数据</a:t>
            </a:r>
            <a:endParaRPr lang="en-US" altLang="zh-CN" sz="2400" dirty="0" smtClean="0"/>
          </a:p>
          <a:p>
            <a:r>
              <a:rPr lang="zh-CN" altLang="en-US" sz="2400" dirty="0" smtClean="0"/>
              <a:t>陀螺仪三轴数据</a:t>
            </a:r>
            <a:endParaRPr lang="en-US" altLang="zh-CN" sz="2400" dirty="0" smtClean="0"/>
          </a:p>
          <a:p>
            <a:r>
              <a:rPr lang="zh-CN" altLang="en-US" sz="2400" dirty="0"/>
              <a:t>加速度</a:t>
            </a:r>
            <a:r>
              <a:rPr lang="zh-CN" altLang="en-US" sz="2400" dirty="0" smtClean="0"/>
              <a:t>方差</a:t>
            </a:r>
            <a:endParaRPr lang="en-US" altLang="zh-CN" sz="2400" dirty="0" smtClean="0"/>
          </a:p>
          <a:p>
            <a:r>
              <a:rPr lang="zh-CN" altLang="en-US" sz="2400" dirty="0" smtClean="0"/>
              <a:t>步频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12</a:t>
            </a:r>
            <a:endParaRPr lang="zh-CN" altLang="en-US" sz="2800" b="1" dirty="0"/>
          </a:p>
        </p:txBody>
      </p:sp>
      <p:sp>
        <p:nvSpPr>
          <p:cNvPr id="15" name="左大括号 14"/>
          <p:cNvSpPr/>
          <p:nvPr/>
        </p:nvSpPr>
        <p:spPr>
          <a:xfrm>
            <a:off x="5316002" y="571613"/>
            <a:ext cx="264110" cy="945711"/>
          </a:xfrm>
          <a:prstGeom prst="leftBrace">
            <a:avLst>
              <a:gd name="adj1" fmla="val 86954"/>
              <a:gd name="adj2" fmla="val 4852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87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39752" y="32957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行为判断的进一步</a:t>
            </a:r>
            <a:r>
              <a:rPr lang="zh-CN" altLang="en-US" b="1" dirty="0"/>
              <a:t>进化</a:t>
            </a:r>
            <a:r>
              <a:rPr lang="zh-CN" altLang="en-US" b="1" dirty="0" smtClean="0"/>
              <a:t>（水平方向）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080992" y="3748530"/>
                <a:ext cx="3341812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992" y="3748530"/>
                <a:ext cx="3341812" cy="97661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158243" y="4749918"/>
                <a:ext cx="1995866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/>
                            </a:rPr>
                            <m:t>fre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243" y="4749918"/>
                <a:ext cx="1995866" cy="6619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48064" y="5411830"/>
                <a:ext cx="2648802" cy="897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𝑣𝑎𝑟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411830"/>
                <a:ext cx="2648802" cy="8974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69" y="1096439"/>
            <a:ext cx="4033746" cy="4113074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1096438"/>
            <a:ext cx="4162425" cy="24991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54868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行止判断           </a:t>
            </a:r>
            <a:r>
              <a:rPr lang="en-US" altLang="zh-CN" sz="2400" dirty="0" smtClean="0"/>
              <a:t>0m</a:t>
            </a:r>
            <a:r>
              <a:rPr lang="zh-CN" altLang="en-US" sz="2400" dirty="0" smtClean="0"/>
              <a:t>步长</a:t>
            </a:r>
            <a:r>
              <a:rPr lang="en-US" altLang="zh-CN" sz="2400" dirty="0" smtClean="0"/>
              <a:t>           </a:t>
            </a:r>
            <a:r>
              <a:rPr lang="zh-CN" altLang="en-US" sz="2400" dirty="0" smtClean="0"/>
              <a:t>步长分档</a:t>
            </a:r>
            <a:endParaRPr lang="zh-CN" altLang="en-US" sz="2400" dirty="0"/>
          </a:p>
        </p:txBody>
      </p:sp>
      <p:pic>
        <p:nvPicPr>
          <p:cNvPr id="5122" name="Picture 2" descr="C:\Users\suck_dynasty\Desktop\公式族方法说明-20171226112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69" y="5234698"/>
            <a:ext cx="4000077" cy="107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下箭头 9"/>
          <p:cNvSpPr/>
          <p:nvPr/>
        </p:nvSpPr>
        <p:spPr>
          <a:xfrm rot="16200000">
            <a:off x="1872197" y="506342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3671404" y="51218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307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167350" y="32957"/>
            <a:ext cx="607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行为判断的进一步</a:t>
            </a:r>
            <a:r>
              <a:rPr lang="zh-CN" altLang="en-US" b="1" dirty="0"/>
              <a:t>进化</a:t>
            </a:r>
            <a:r>
              <a:rPr lang="zh-CN" altLang="en-US" b="1" dirty="0" smtClean="0"/>
              <a:t>（垂直方向）</a:t>
            </a:r>
            <a:endParaRPr lang="zh-CN" altLang="en-US" b="1" dirty="0"/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82326"/>
            <a:ext cx="2889944" cy="2314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750963" y="746965"/>
                <a:ext cx="3848554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963" y="746965"/>
                <a:ext cx="3848554" cy="12714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90780" y="3207035"/>
                <a:ext cx="5284460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80" y="3207035"/>
                <a:ext cx="5284460" cy="127143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C:\Users\suck_dynasty\Desktop\图片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909" y="757260"/>
            <a:ext cx="1322998" cy="133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90780" y="4647676"/>
                <a:ext cx="3979103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80" y="4647676"/>
                <a:ext cx="3979103" cy="127143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14</a:t>
            </a:r>
            <a:endParaRPr lang="zh-CN" altLang="en-US" sz="2800" b="1" dirty="0"/>
          </a:p>
        </p:txBody>
      </p:sp>
      <p:pic>
        <p:nvPicPr>
          <p:cNvPr id="3076" name="Picture 4" descr="C:\Users\suck_dynasty\Desktop\图片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78026"/>
            <a:ext cx="5488200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1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25473" y="9149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系统实现</a:t>
            </a:r>
          </a:p>
        </p:txBody>
      </p:sp>
      <p:pic>
        <p:nvPicPr>
          <p:cNvPr id="12" name="图片 11" descr="C:\Users\suck_dynasty\Desktop\metho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79" y="1484784"/>
            <a:ext cx="3365261" cy="29329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59532" y="663079"/>
            <a:ext cx="885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容纳</a:t>
            </a:r>
            <a:r>
              <a:rPr lang="en-US" altLang="zh-CN" sz="2400" dirty="0" smtClean="0"/>
              <a:t>472500</a:t>
            </a:r>
            <a:r>
              <a:rPr lang="zh-CN" altLang="zh-CN" sz="2400" dirty="0"/>
              <a:t>种流程方法组合</a:t>
            </a:r>
            <a:r>
              <a:rPr lang="zh-CN" altLang="zh-CN" sz="2400" dirty="0" smtClean="0"/>
              <a:t>方式</a:t>
            </a:r>
            <a:r>
              <a:rPr lang="zh-CN" altLang="en-US" sz="2400" dirty="0" smtClean="0"/>
              <a:t>的定位系统，并随意切换，实时显示轨迹，保存数据。</a:t>
            </a:r>
            <a:endParaRPr lang="zh-CN" altLang="en-US" sz="2400" dirty="0"/>
          </a:p>
        </p:txBody>
      </p:sp>
      <p:pic>
        <p:nvPicPr>
          <p:cNvPr id="7" name="图片 6" descr="C:\Users\suck_dynasty\Desktop\设定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82" y="1484784"/>
            <a:ext cx="2197315" cy="293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C:\Users\suck_dynasty\Desktop\设定2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417715"/>
            <a:ext cx="4563237" cy="186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7" y="1528778"/>
            <a:ext cx="2357722" cy="1469298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" y="2998076"/>
            <a:ext cx="2357722" cy="148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 descr="C:\Users\suck_dynasty\Desktop\saveData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79" y="4417715"/>
            <a:ext cx="3365261" cy="1863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15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2718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3748" y="32957"/>
            <a:ext cx="483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实现（持续进行的步态</a:t>
            </a:r>
            <a:r>
              <a:rPr lang="zh-CN" altLang="en-US" dirty="0" smtClean="0"/>
              <a:t>分析）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7215" y="908720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FIFO</a:t>
            </a:r>
            <a:r>
              <a:rPr lang="zh-CN" altLang="en-US" sz="2400" smtClean="0">
                <a:solidFill>
                  <a:srgbClr val="FF0000"/>
                </a:solidFill>
              </a:rPr>
              <a:t>缓冲区</a:t>
            </a:r>
            <a:r>
              <a:rPr lang="zh-CN" altLang="en-US" sz="2400" smtClean="0">
                <a:solidFill>
                  <a:srgbClr val="FF0000"/>
                </a:solidFill>
              </a:rPr>
              <a:t>（一种滑动</a:t>
            </a:r>
            <a:r>
              <a:rPr lang="zh-CN" altLang="en-US" sz="2400" dirty="0" smtClean="0">
                <a:solidFill>
                  <a:srgbClr val="FF0000"/>
                </a:solidFill>
              </a:rPr>
              <a:t>窗口）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消除数据不完整的过程进行的持续计算</a:t>
            </a:r>
          </a:p>
        </p:txBody>
      </p:sp>
      <p:pic>
        <p:nvPicPr>
          <p:cNvPr id="3074" name="Picture 2" descr="C:\Users\suck_dynasty\Desktop\定位轨迹透明背景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79109"/>
            <a:ext cx="6696744" cy="306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suck_dynasty\Desktop\答辩PPT以及其他资源\方法对比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657" y="3335303"/>
            <a:ext cx="3449815" cy="254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16</a:t>
            </a:r>
            <a:endParaRPr lang="zh-CN" altLang="en-US" sz="2800" b="1" dirty="0"/>
          </a:p>
        </p:txBody>
      </p:sp>
      <p:pic>
        <p:nvPicPr>
          <p:cNvPr id="1026" name="Picture 2" descr="C:\Users\suck_dynasty\Desktop\加窗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2" y="2492895"/>
            <a:ext cx="4590539" cy="336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4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915816" y="32957"/>
            <a:ext cx="465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zh-CN" altLang="en-US" dirty="0" smtClean="0"/>
              <a:t>估计（</a:t>
            </a:r>
            <a:r>
              <a:rPr lang="en-US" altLang="zh-CN" dirty="0" smtClean="0"/>
              <a:t>2% with Scarlet method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5" name="图片 14" descr="C:\Users\suck_dynasty\Desktop\SL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7464446" cy="31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C:\Users\suck_dynasty\Desktop\一个测试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92696"/>
            <a:ext cx="4296094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C:\Users\suck_dynasty\Desktop\地砖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76612"/>
            <a:ext cx="2592288" cy="22322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347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流程方法对比</a:t>
            </a:r>
            <a:endParaRPr lang="zh-CN" altLang="en-US" b="1" dirty="0"/>
          </a:p>
        </p:txBody>
      </p:sp>
      <p:pic>
        <p:nvPicPr>
          <p:cNvPr id="12" name="图片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6" y="3556796"/>
            <a:ext cx="4561617" cy="2858354"/>
          </a:xfrm>
          <a:prstGeom prst="rect">
            <a:avLst/>
          </a:prstGeom>
        </p:spPr>
      </p:pic>
      <p:pic>
        <p:nvPicPr>
          <p:cNvPr id="18" name="图片 17" descr="C:\Users\suck_dynasty\Desktop\stepDetecti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30" y="491210"/>
            <a:ext cx="4600479" cy="351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 descr="C:\Users\suck_dynasty\Desktop\Filter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77" y="513977"/>
            <a:ext cx="4442223" cy="30243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18</a:t>
            </a:r>
            <a:endParaRPr lang="zh-CN" altLang="en-US" sz="2800" b="1" dirty="0"/>
          </a:p>
        </p:txBody>
      </p:sp>
      <p:pic>
        <p:nvPicPr>
          <p:cNvPr id="8" name="图片 7" descr="C:\Users\suck_dynasty\Desktop\方向带单位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094" y="4005064"/>
            <a:ext cx="4283968" cy="2448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80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79912" y="11663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问题抛出</a:t>
            </a:r>
            <a:endParaRPr lang="zh-CN" altLang="en-US" b="1" dirty="0"/>
          </a:p>
        </p:txBody>
      </p:sp>
      <p:pic>
        <p:nvPicPr>
          <p:cNvPr id="9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12" y="4077072"/>
            <a:ext cx="3676592" cy="194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4" y="1481437"/>
            <a:ext cx="3689290" cy="230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89662" y="666699"/>
            <a:ext cx="794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如何在没有基础设施的情况下如何进行室内空间的定位？</a:t>
            </a:r>
            <a:endParaRPr lang="zh-CN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</a:t>
            </a:r>
            <a:endParaRPr lang="zh-CN" altLang="en-US" sz="2800" b="1" dirty="0"/>
          </a:p>
        </p:txBody>
      </p:sp>
      <p:pic>
        <p:nvPicPr>
          <p:cNvPr id="1027" name="Picture 3" descr="C:\Users\suck_dynasty\Desktop\图片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925" y="4089009"/>
            <a:ext cx="3681412" cy="194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uck_dynasty\Desktop\图片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925" y="1305737"/>
            <a:ext cx="4243088" cy="26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83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05284" y="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定位实验</a:t>
            </a:r>
            <a:endParaRPr lang="zh-CN" altLang="en-US" b="1" dirty="0"/>
          </a:p>
        </p:txBody>
      </p:sp>
      <p:pic>
        <p:nvPicPr>
          <p:cNvPr id="7" name="图片 6" descr="C:\Users\suck_dynasty\Desktop\在一个屋子里各个方向走二十六步-20171116102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56" y="578615"/>
            <a:ext cx="4334792" cy="261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29116" y="3184773"/>
            <a:ext cx="4834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总移动长度</a:t>
            </a:r>
            <a:r>
              <a:rPr lang="en-US" altLang="zh-CN" sz="2400" dirty="0" smtClean="0"/>
              <a:t>65</a:t>
            </a:r>
            <a:r>
              <a:rPr lang="zh-CN" altLang="en-US" sz="2400" dirty="0" smtClean="0"/>
              <a:t>米</a:t>
            </a:r>
            <a:endParaRPr lang="en-US" altLang="zh-CN" sz="2400" dirty="0" smtClean="0"/>
          </a:p>
          <a:p>
            <a:r>
              <a:rPr lang="zh-CN" altLang="zh-CN" sz="2400" dirty="0" smtClean="0"/>
              <a:t>累积误差</a:t>
            </a:r>
            <a:r>
              <a:rPr lang="zh-CN" altLang="zh-CN" sz="2400" dirty="0"/>
              <a:t>约为</a:t>
            </a:r>
            <a:r>
              <a:rPr lang="en-US" altLang="zh-CN" sz="2400" dirty="0"/>
              <a:t>2.13</a:t>
            </a:r>
            <a:r>
              <a:rPr lang="zh-CN" altLang="zh-CN" sz="2400" dirty="0" smtClean="0"/>
              <a:t>米</a:t>
            </a:r>
            <a:endParaRPr lang="en-US" altLang="zh-CN" sz="2400" dirty="0"/>
          </a:p>
          <a:p>
            <a:r>
              <a:rPr lang="zh-CN" altLang="zh-CN" sz="2400" dirty="0" smtClean="0"/>
              <a:t>因转向</a:t>
            </a:r>
            <a:r>
              <a:rPr lang="zh-CN" altLang="zh-CN" sz="2400" dirty="0"/>
              <a:t>导致的累积误差</a:t>
            </a:r>
            <a:r>
              <a:rPr lang="zh-CN" altLang="zh-CN" sz="2400" dirty="0" smtClean="0"/>
              <a:t>约</a:t>
            </a:r>
            <a:r>
              <a:rPr lang="en-US" altLang="zh-CN" sz="2400" dirty="0" smtClean="0"/>
              <a:t>1.03</a:t>
            </a:r>
            <a:r>
              <a:rPr lang="zh-CN" altLang="zh-CN" sz="2400" dirty="0" smtClean="0"/>
              <a:t>米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转向偏移解决</a:t>
            </a:r>
            <a:r>
              <a:rPr lang="zh-CN" altLang="en-US" sz="2400" dirty="0"/>
              <a:t>方法：</a:t>
            </a:r>
            <a:endParaRPr lang="en-US" altLang="zh-CN" sz="2400" dirty="0"/>
          </a:p>
          <a:p>
            <a:r>
              <a:rPr lang="zh-CN" altLang="en-US" sz="2400" dirty="0" smtClean="0"/>
              <a:t>转向超过</a:t>
            </a:r>
            <a:r>
              <a:rPr lang="en-US" altLang="zh-CN" sz="2400" dirty="0" smtClean="0">
                <a:solidFill>
                  <a:srgbClr val="FF0000"/>
                </a:solidFill>
              </a:rPr>
              <a:t>60</a:t>
            </a:r>
            <a:r>
              <a:rPr lang="zh-CN" altLang="en-US" sz="2400" dirty="0" smtClean="0"/>
              <a:t>度这</a:t>
            </a:r>
            <a:r>
              <a:rPr lang="zh-CN" altLang="en-US" sz="2400" dirty="0"/>
              <a:t>一</a:t>
            </a:r>
            <a:r>
              <a:rPr lang="zh-CN" altLang="en-US" sz="2400" dirty="0" smtClean="0"/>
              <a:t>步步</a:t>
            </a:r>
            <a:r>
              <a:rPr lang="zh-CN" altLang="en-US" sz="2400" dirty="0"/>
              <a:t>长</a:t>
            </a:r>
            <a:r>
              <a:rPr lang="zh-CN" altLang="en-US" sz="2400" dirty="0" smtClean="0"/>
              <a:t>缩减</a:t>
            </a:r>
            <a:r>
              <a:rPr lang="en-US" altLang="zh-CN" sz="2400" dirty="0">
                <a:solidFill>
                  <a:srgbClr val="FF0000"/>
                </a:solidFill>
              </a:rPr>
              <a:t>60</a:t>
            </a:r>
            <a:r>
              <a:rPr lang="en-US" altLang="zh-CN" sz="2400" dirty="0" smtClean="0">
                <a:solidFill>
                  <a:srgbClr val="FF0000"/>
                </a:solidFill>
              </a:rPr>
              <a:t>%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9" name="图片 8" descr="C:\Users\suck_dynasty\Desktop\往复行走实验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59134"/>
            <a:ext cx="3240360" cy="27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C:\Users\suck_dynasty\Desktop\turningOffset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415354"/>
            <a:ext cx="3240360" cy="267794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19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521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行为判断实验</a:t>
            </a:r>
            <a:endParaRPr lang="zh-CN" altLang="en-US" b="1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39881"/>
              </p:ext>
            </p:extLst>
          </p:nvPr>
        </p:nvGraphicFramePr>
        <p:xfrm>
          <a:off x="5148064" y="764704"/>
          <a:ext cx="3888432" cy="54662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3384"/>
                <a:gridCol w="1275048"/>
              </a:tblGrid>
              <a:tr h="795841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 </a:t>
                      </a:r>
                      <a:r>
                        <a:rPr lang="zh-CN" sz="1050" kern="100" dirty="0">
                          <a:effectLst/>
                        </a:rPr>
                        <a:t>特征向量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 smtClean="0">
                          <a:effectLst/>
                        </a:rPr>
                        <a:t>准确率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63317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0.03%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23.43%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629033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51.56%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54.68%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56.25%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62.52%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陀螺仪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82.81%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100.00%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6147" name="Picture 3" descr="C:\Users\suck_dynasty\Desktop\未标题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6" y="764704"/>
            <a:ext cx="4969547" cy="54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20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6918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465415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总结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20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980728"/>
            <a:ext cx="72172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完整的步行者航位推算室内空间定位流程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实现方法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步态分析            </a:t>
            </a:r>
            <a:r>
              <a:rPr lang="zh-CN" altLang="zh-CN" sz="2400" dirty="0" smtClean="0"/>
              <a:t>主轴选择</a:t>
            </a:r>
            <a:r>
              <a:rPr lang="en-US" altLang="zh-CN" sz="2400" dirty="0" smtClean="0"/>
              <a:t>+</a:t>
            </a:r>
            <a:r>
              <a:rPr lang="zh-CN" altLang="zh-CN" sz="2400" dirty="0" smtClean="0"/>
              <a:t>步态分析</a:t>
            </a:r>
            <a:r>
              <a:rPr lang="en-US" altLang="zh-CN" sz="2400" dirty="0" smtClean="0"/>
              <a:t>+</a:t>
            </a:r>
            <a:r>
              <a:rPr lang="zh-CN" altLang="zh-CN" sz="2400" dirty="0" smtClean="0"/>
              <a:t>行为判断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行为判断            行为判断</a:t>
            </a:r>
            <a:r>
              <a:rPr lang="en-US" altLang="zh-CN" sz="2400" dirty="0" smtClean="0"/>
              <a:t>+LSTM</a:t>
            </a:r>
          </a:p>
          <a:p>
            <a:endParaRPr lang="en-US" altLang="zh-CN" sz="2400" dirty="0" smtClean="0"/>
          </a:p>
          <a:p>
            <a:r>
              <a:rPr lang="zh-CN" altLang="en-US" sz="2400" dirty="0"/>
              <a:t>行为</a:t>
            </a:r>
            <a:r>
              <a:rPr lang="zh-CN" altLang="en-US" sz="2400" dirty="0" smtClean="0"/>
              <a:t>判断            分档的步长估计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行为判断            纵向位移计算</a:t>
            </a:r>
            <a:endParaRPr lang="en-US" altLang="zh-CN" sz="2400" dirty="0" smtClean="0"/>
          </a:p>
          <a:p>
            <a:r>
              <a:rPr lang="zh-CN" altLang="en-US" sz="2400" dirty="0" smtClean="0"/>
              <a:t> 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sp>
        <p:nvSpPr>
          <p:cNvPr id="8" name="下箭头 7"/>
          <p:cNvSpPr/>
          <p:nvPr/>
        </p:nvSpPr>
        <p:spPr>
          <a:xfrm rot="16200000">
            <a:off x="2628280" y="1624308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 rot="16200000">
            <a:off x="2628280" y="2420392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6200000">
            <a:off x="2628280" y="3140473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2628280" y="3860552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2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还可以继续</a:t>
            </a:r>
            <a:r>
              <a:rPr lang="zh-CN" altLang="en-US" b="1" dirty="0" smtClean="0"/>
              <a:t>做的事情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33340" y="1772816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硬件化</a:t>
            </a:r>
            <a:r>
              <a:rPr lang="zh-CN" altLang="en-US" sz="2400" dirty="0" smtClean="0"/>
              <a:t>整个流程可以提高自主性和运行效率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扩展行为判断流程可以得到更多有趣的信息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人工输入的参数的自动获取可以进一步增强灵活性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79285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806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9285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21</a:t>
            </a:r>
            <a:endParaRPr lang="zh-CN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23814" y="1581200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dirty="0"/>
          </a:p>
        </p:txBody>
      </p:sp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1324897" y="1588861"/>
            <a:ext cx="69119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4400" b="1" dirty="0">
                <a:latin typeface="Arial" pitchFamily="34" charset="0"/>
              </a:rPr>
              <a:t>多谢观看，恳请指导</a:t>
            </a:r>
            <a:r>
              <a:rPr lang="zh-CN" altLang="en-US" dirty="0" smtClean="0">
                <a:latin typeface="Arial" pitchFamily="34" charset="0"/>
              </a:rPr>
              <a:t>。</a:t>
            </a:r>
            <a:endParaRPr lang="en-US" altLang="zh-CN" dirty="0">
              <a:latin typeface="Arial" pitchFamily="34" charset="0"/>
            </a:endParaRPr>
          </a:p>
        </p:txBody>
      </p:sp>
      <p:pic>
        <p:nvPicPr>
          <p:cNvPr id="1026" name="Picture 2" descr="C:\Users\suck_dynasty\Desktop\谢谢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239910"/>
            <a:ext cx="1143463" cy="133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36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花絮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7732" y="6218148"/>
            <a:ext cx="82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20</a:t>
            </a:r>
            <a:endParaRPr lang="zh-CN" altLang="en-US" sz="2800" b="1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966764"/>
              </p:ext>
            </p:extLst>
          </p:nvPr>
        </p:nvGraphicFramePr>
        <p:xfrm>
          <a:off x="5148064" y="3379698"/>
          <a:ext cx="3488204" cy="3240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52100"/>
                <a:gridCol w="936104"/>
              </a:tblGrid>
              <a:tr h="324036"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 </a:t>
                      </a:r>
                      <a:r>
                        <a:rPr lang="zh-CN" sz="1050" kern="100" dirty="0">
                          <a:effectLst/>
                        </a:rPr>
                        <a:t>特征向量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</a:t>
                      </a:r>
                      <a:r>
                        <a:rPr lang="zh-CN" sz="1050" kern="100" dirty="0" smtClean="0">
                          <a:effectLst/>
                        </a:rPr>
                        <a:t>准确率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24036"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0.00%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24036"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陀螺仪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步频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29.69%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24036"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陀螺仪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35.94%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24036"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46.87%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24036"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陀螺仪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59.37%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24036"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步频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62.50%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24036"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70.31%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24036"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87.50%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24036"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89.06%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56176" y="2924944"/>
            <a:ext cx="211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行止判断实验</a:t>
            </a:r>
            <a:endParaRPr lang="zh-CN" altLang="en-US" dirty="0"/>
          </a:p>
        </p:txBody>
      </p:sp>
      <p:pic>
        <p:nvPicPr>
          <p:cNvPr id="2049" name="Picture 1" descr="C:\Users\suck_dynasty\Desktop\效果-2017102618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7" y="1075093"/>
            <a:ext cx="2625549" cy="234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7732" y="703453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早期建筑楼</a:t>
            </a:r>
            <a:r>
              <a:rPr lang="en-US" altLang="zh-CN" dirty="0" smtClean="0"/>
              <a:t>B</a:t>
            </a:r>
            <a:r>
              <a:rPr lang="zh-CN" altLang="en-US" dirty="0" smtClean="0"/>
              <a:t>座的楼形</a:t>
            </a:r>
            <a:endParaRPr lang="zh-CN" altLang="en-US" dirty="0"/>
          </a:p>
        </p:txBody>
      </p:sp>
      <p:pic>
        <p:nvPicPr>
          <p:cNvPr id="2050" name="Picture 2" descr="D:\works\gitWork\OVERMAKE\3 pictures\dataPicture1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528" y="995344"/>
            <a:ext cx="2332602" cy="17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works\gitWork\OVERMAKE\3 pictures\更复杂的数据图（201803121124）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600" y="986992"/>
            <a:ext cx="2332603" cy="17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288902" y="544323"/>
            <a:ext cx="358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根据手机传感器数据绘制的频谱</a:t>
            </a:r>
            <a:endParaRPr lang="zh-CN" altLang="en-US" dirty="0"/>
          </a:p>
        </p:txBody>
      </p:sp>
      <p:pic>
        <p:nvPicPr>
          <p:cNvPr id="15" name="Picture 4" descr="C:\Users\suck_dynasty\Desktop\运行新图片-20171121180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7" y="4159160"/>
            <a:ext cx="3754438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26355" y="3675224"/>
            <a:ext cx="327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PC</a:t>
            </a:r>
            <a:r>
              <a:rPr lang="zh-CN" altLang="en-US" dirty="0" smtClean="0"/>
              <a:t>上的同步导航游戏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866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32" y="581779"/>
            <a:ext cx="7721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传统惯性导航</a:t>
            </a:r>
            <a:r>
              <a:rPr lang="zh-CN" altLang="en-US" sz="2400" dirty="0"/>
              <a:t>积分误差</a:t>
            </a:r>
            <a:r>
              <a:rPr lang="zh-CN" altLang="en-US" sz="2400" dirty="0" smtClean="0"/>
              <a:t>较大，不可使用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手机</a:t>
            </a:r>
            <a:r>
              <a:rPr lang="zh-CN" altLang="en-US" sz="2400" dirty="0" smtClean="0">
                <a:solidFill>
                  <a:srgbClr val="FF0000"/>
                </a:solidFill>
              </a:rPr>
              <a:t>传感器 </a:t>
            </a:r>
            <a:r>
              <a:rPr lang="en-US" altLang="zh-CN" sz="2400" dirty="0" smtClean="0">
                <a:solidFill>
                  <a:srgbClr val="FF0000"/>
                </a:solidFill>
              </a:rPr>
              <a:t>+ </a:t>
            </a:r>
            <a:r>
              <a:rPr lang="zh-CN" altLang="en-US" sz="2400" dirty="0" smtClean="0">
                <a:solidFill>
                  <a:srgbClr val="FF0000"/>
                </a:solidFill>
              </a:rPr>
              <a:t>步行</a:t>
            </a:r>
            <a:r>
              <a:rPr lang="zh-CN" altLang="en-US" sz="2400" dirty="0">
                <a:solidFill>
                  <a:srgbClr val="FF0000"/>
                </a:solidFill>
              </a:rPr>
              <a:t>者</a:t>
            </a:r>
            <a:r>
              <a:rPr lang="zh-CN" altLang="en-US" sz="2400" dirty="0" smtClean="0">
                <a:solidFill>
                  <a:srgbClr val="FF0000"/>
                </a:solidFill>
              </a:rPr>
              <a:t>航迹推算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252061" y="5320261"/>
                <a:ext cx="3965637" cy="805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sz="2400" i="1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061" y="5320261"/>
                <a:ext cx="3965637" cy="8056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923928" y="107140"/>
            <a:ext cx="279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定位方案</a:t>
            </a:r>
            <a:endParaRPr lang="zh-CN" altLang="en-US" b="1" dirty="0"/>
          </a:p>
        </p:txBody>
      </p:sp>
      <p:pic>
        <p:nvPicPr>
          <p:cNvPr id="10" name="Picture 2" descr="C:\Users\suck_dynasty\Desktop\答辩PPT以及其他资源\定位轨迹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27" y="1555513"/>
            <a:ext cx="5689123" cy="361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suck_dynasty\Desktop\PPT图\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0" y="1650990"/>
            <a:ext cx="2090091" cy="209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</a:t>
            </a:r>
            <a:endParaRPr lang="zh-CN" altLang="en-US" sz="2800" b="1" dirty="0"/>
          </a:p>
        </p:txBody>
      </p:sp>
      <p:pic>
        <p:nvPicPr>
          <p:cNvPr id="2050" name="Picture 2" descr="C:\Users\suck_dynasty\Desktop\mov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27" y="3933056"/>
            <a:ext cx="2568575" cy="199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7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uck_dynasty\Desktop\流程图黑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64" y="719118"/>
            <a:ext cx="4786142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339" y="1647805"/>
            <a:ext cx="1571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数据收集 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/>
              <a:t>步态分析</a:t>
            </a:r>
            <a:endParaRPr lang="en-US" altLang="zh-CN" sz="2400" dirty="0" smtClean="0"/>
          </a:p>
          <a:p>
            <a:r>
              <a:rPr lang="zh-CN" altLang="en-US" sz="2400" dirty="0" smtClean="0"/>
              <a:t>方向判定</a:t>
            </a:r>
            <a:endParaRPr lang="en-US" altLang="zh-CN" sz="2400" dirty="0" smtClean="0"/>
          </a:p>
          <a:p>
            <a:r>
              <a:rPr lang="zh-CN" altLang="en-US" sz="2400" dirty="0" smtClean="0"/>
              <a:t>步长估计</a:t>
            </a:r>
            <a:endParaRPr lang="en-US" altLang="zh-CN" sz="2400" dirty="0" smtClean="0"/>
          </a:p>
          <a:p>
            <a:r>
              <a:rPr lang="zh-CN" altLang="en-US" sz="2400" dirty="0" smtClean="0"/>
              <a:t>坐标计算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38579" y="1569859"/>
            <a:ext cx="17093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</a:t>
            </a:r>
            <a:r>
              <a:rPr lang="zh-CN" altLang="en-US" sz="2400" dirty="0" smtClean="0"/>
              <a:t>收集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主轴选择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步态分析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行为判断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方向判定 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C00000"/>
                </a:solidFill>
              </a:rPr>
              <a:t>步长估计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纵向位移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坐标</a:t>
            </a:r>
            <a:r>
              <a:rPr lang="zh-CN" altLang="en-US" sz="2400" dirty="0"/>
              <a:t>计算</a:t>
            </a:r>
            <a:r>
              <a:rPr lang="zh-CN" alt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PDR</a:t>
            </a:r>
            <a:r>
              <a:rPr lang="zh-CN" altLang="en-US" b="1" dirty="0" smtClean="0"/>
              <a:t>介绍与进化</a:t>
            </a:r>
            <a:endParaRPr lang="zh-CN" altLang="en-US" b="1" dirty="0"/>
          </a:p>
        </p:txBody>
      </p:sp>
      <p:sp>
        <p:nvSpPr>
          <p:cNvPr id="9" name="左大括号 8"/>
          <p:cNvSpPr/>
          <p:nvPr/>
        </p:nvSpPr>
        <p:spPr>
          <a:xfrm rot="10800000">
            <a:off x="3851919" y="2413078"/>
            <a:ext cx="252029" cy="945711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下箭头 1"/>
          <p:cNvSpPr/>
          <p:nvPr/>
        </p:nvSpPr>
        <p:spPr>
          <a:xfrm rot="16200000">
            <a:off x="1949373" y="2124550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2315828" y="3474777"/>
            <a:ext cx="264110" cy="945711"/>
          </a:xfrm>
          <a:prstGeom prst="leftBrace">
            <a:avLst>
              <a:gd name="adj1" fmla="val 86954"/>
              <a:gd name="adj2" fmla="val 4852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5" name="肘形连接符 4"/>
          <p:cNvCxnSpPr>
            <a:endCxn id="12" idx="1"/>
          </p:cNvCxnSpPr>
          <p:nvPr/>
        </p:nvCxnSpPr>
        <p:spPr>
          <a:xfrm rot="5400000">
            <a:off x="2111238" y="3464973"/>
            <a:ext cx="673291" cy="264110"/>
          </a:xfrm>
          <a:prstGeom prst="bentConnector4">
            <a:avLst>
              <a:gd name="adj1" fmla="val -469"/>
              <a:gd name="adj2" fmla="val 186555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784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数据收集</a:t>
            </a:r>
            <a:endParaRPr lang="zh-CN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2650411"/>
            <a:ext cx="3960440" cy="214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1" y="486018"/>
            <a:ext cx="3960440" cy="2116092"/>
          </a:xfrm>
          <a:prstGeom prst="rect">
            <a:avLst/>
          </a:prstGeom>
        </p:spPr>
      </p:pic>
      <p:pic>
        <p:nvPicPr>
          <p:cNvPr id="5124" name="Picture 4" descr="C:\Users\suck_dynasty\Desktop\sh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4824081"/>
            <a:ext cx="3960440" cy="155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23050" y="486018"/>
            <a:ext cx="34696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加速度传感器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陀螺仪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磁力</a:t>
            </a:r>
            <a:r>
              <a:rPr lang="zh-CN" altLang="en-US" sz="2400" dirty="0" smtClean="0">
                <a:solidFill>
                  <a:srgbClr val="FF0000"/>
                </a:solidFill>
              </a:rPr>
              <a:t>计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时间</a:t>
            </a:r>
            <a:r>
              <a:rPr lang="zh-CN" altLang="en-US" sz="2400" dirty="0" smtClean="0">
                <a:solidFill>
                  <a:srgbClr val="FF0000"/>
                </a:solidFill>
              </a:rPr>
              <a:t>戳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状态标签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</a:rPr>
              <a:t>特殊算法的结算结果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>
                <a:solidFill>
                  <a:srgbClr val="C00000"/>
                </a:solidFill>
              </a:rPr>
              <a:t>电子罗盘</a:t>
            </a:r>
            <a:r>
              <a:rPr lang="zh-CN" altLang="en-US" sz="2400" dirty="0" smtClean="0">
                <a:solidFill>
                  <a:srgbClr val="C00000"/>
                </a:solidFill>
              </a:rPr>
              <a:t>读数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GPS</a:t>
            </a:r>
            <a:r>
              <a:rPr lang="zh-CN" altLang="en-US" sz="2400" dirty="0" smtClean="0">
                <a:solidFill>
                  <a:srgbClr val="C00000"/>
                </a:solidFill>
              </a:rPr>
              <a:t>数据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 smtClean="0"/>
              <a:t>气压计数据等</a:t>
            </a:r>
            <a:endParaRPr lang="zh-CN" altLang="en-US" sz="2400" dirty="0"/>
          </a:p>
        </p:txBody>
      </p:sp>
      <p:pic>
        <p:nvPicPr>
          <p:cNvPr id="9" name="图片 8" descr="C:\Users\suck_dynasty\Desktop\DATA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824081"/>
            <a:ext cx="4083314" cy="16561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331640" y="593998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</a:rPr>
              <a:t>缓冲区到缓冲区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4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380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/>
                  <a:t>      </a:t>
                </a:r>
                <a:r>
                  <a:rPr lang="zh-CN" altLang="zh-CN" b="1" dirty="0" smtClean="0"/>
                  <a:t>基于加速度的步长估计</a:t>
                </a:r>
                <a:endParaRPr lang="en-US" altLang="zh-CN" b="1" dirty="0" smtClean="0"/>
              </a:p>
              <a:p>
                <a:endParaRPr lang="en-US" altLang="zh-CN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</m:t>
                      </m:r>
                      <m:r>
                        <m:rPr>
                          <m:nor/>
                        </m:rPr>
                        <a:rPr lang="en-US" altLang="zh-CN"/>
                        <m:t>Weinberg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ad>
                        <m:ra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deg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mtClean="0">
                          <a:solidFill>
                            <a:srgbClr val="FF0000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CN">
                          <a:solidFill>
                            <a:srgbClr val="FF0000"/>
                          </a:solidFill>
                        </a:rPr>
                        <m:t>carlet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r>
                  <a:rPr lang="en-US" altLang="zh-CN" dirty="0" smtClean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       </m:t>
                      </m:r>
                      <m:r>
                        <m:rPr>
                          <m:nor/>
                        </m:rPr>
                        <a:rPr lang="en-US" altLang="zh-CN"/>
                        <m:t>Kim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 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blipFill rotWithShape="1">
                <a:blip r:embed="rId2"/>
                <a:stretch>
                  <a:fillRect t="-1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78340" y="121641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8340" y="172047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zh-CN" b="1" dirty="0" smtClean="0"/>
                        <m:t>依据单摆估计步长</m:t>
                      </m:r>
                    </m:oMath>
                  </m:oMathPara>
                </a14:m>
                <a:endParaRPr lang="en-US" altLang="zh-CN" b="1" dirty="0" smtClean="0"/>
              </a:p>
              <a:p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/>
                        </a:rPr>
                        <m:t>SL</m:t>
                      </m:r>
                      <m:r>
                        <a:rPr lang="en-US" altLang="zh-CN" smtClean="0">
                          <a:latin typeface="Cambria Math"/>
                        </a:rPr>
                        <m:t>=2.5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𝐻𝐿</m:t>
                          </m:r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  <a:blipFill rotWithShape="1">
                <a:blip r:embed="rId3"/>
                <a:stretch>
                  <a:fillRect l="-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Cambria Math"/>
                  </a:rPr>
                  <a:t>依据</a:t>
                </a:r>
                <a:r>
                  <a:rPr lang="zh-CN" altLang="en-US" b="1" dirty="0" smtClean="0">
                    <a:latin typeface="Cambria Math"/>
                  </a:rPr>
                  <a:t>身高估计步长</a:t>
                </a:r>
                <a:endParaRPr lang="en-US" altLang="zh-CN" b="1" dirty="0" smtClean="0">
                  <a:latin typeface="Cambria Math"/>
                </a:endParaRPr>
              </a:p>
              <a:p>
                <a:endParaRPr lang="en-US" altLang="zh-CN" b="1" dirty="0" smtClean="0">
                  <a:latin typeface="Cambria Math"/>
                </a:endParaRPr>
              </a:p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SL</m:t>
                    </m:r>
                    <m:r>
                      <a:rPr lang="en-US" altLang="zh-CN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H</m:t>
                    </m:r>
                    <m:r>
                      <a:rPr lang="en-US" altLang="zh-CN">
                        <a:latin typeface="Cambria Math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S</m:t>
                    </m:r>
                  </m:oMath>
                </a14:m>
                <a:endParaRPr lang="en-US" altLang="zh-CN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/>
                        <m:t>SL</m:t>
                      </m:r>
                      <m:r>
                        <m:rPr>
                          <m:nor/>
                        </m:rPr>
                        <a:rPr lang="en-US" altLang="zh-CN"/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/>
                            <m:t>0.7+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a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altLang="zh-CN" i="1"/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b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×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SF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i="1"/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1.79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altLang="zh-CN"/>
                        <m:t>×</m:t>
                      </m:r>
                      <m:r>
                        <m:rPr>
                          <m:nor/>
                        </m:rPr>
                        <a:rPr lang="en-US" altLang="zh-CN"/>
                        <m:t>c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  <a:blipFill rotWithShape="1">
                <a:blip r:embed="rId4"/>
                <a:stretch>
                  <a:fillRect l="-1156" t="-2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10605" y="3284984"/>
                <a:ext cx="4390638" cy="3168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          一般公式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fre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β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var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fre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𝑣𝑎𝑟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  <a:p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605" y="3284984"/>
                <a:ext cx="4390638" cy="3168496"/>
              </a:xfrm>
              <a:prstGeom prst="rect">
                <a:avLst/>
              </a:prstGeom>
              <a:blipFill rotWithShape="1">
                <a:blip r:embed="rId5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363818" y="32957"/>
            <a:ext cx="280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单</a:t>
            </a:r>
            <a:r>
              <a:rPr lang="zh-CN" altLang="en-US" b="1" dirty="0" smtClean="0"/>
              <a:t>步长的步长估计</a:t>
            </a:r>
            <a:endParaRPr lang="zh-CN" altLang="en-US" b="1" dirty="0"/>
          </a:p>
        </p:txBody>
      </p:sp>
      <p:sp>
        <p:nvSpPr>
          <p:cNvPr id="16" name="左大括号 15"/>
          <p:cNvSpPr/>
          <p:nvPr/>
        </p:nvSpPr>
        <p:spPr>
          <a:xfrm>
            <a:off x="4860032" y="3922944"/>
            <a:ext cx="216024" cy="1580094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052" name="Picture 4" descr="C:\Users\suck_dynasty\Desktop\Walk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1" y="4318869"/>
            <a:ext cx="3056067" cy="163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uck_dynasty\Desktop\图片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5" y="3910458"/>
            <a:ext cx="2100262" cy="24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5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759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599892" y="34383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基础方向判定方法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5576" y="3609407"/>
                <a:ext cx="7992888" cy="226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电子罗盘            </a:t>
                </a:r>
                <a:r>
                  <a:rPr lang="en-US" altLang="zh-CN" sz="2400" dirty="0" smtClean="0"/>
                  <a:t>IMU</a:t>
                </a:r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          </a:t>
                </a: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ARHS</a:t>
                </a:r>
                <a:r>
                  <a:rPr lang="en-US" altLang="zh-CN" sz="2400" dirty="0" smtClean="0"/>
                  <a:t>           AHRS+IMU</a:t>
                </a:r>
              </a:p>
              <a:p>
                <a:endParaRPr lang="en-US" altLang="zh-C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ED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yaw</m:t>
                          </m:r>
                        </m:sub>
                      </m:sSub>
                      <m:r>
                        <a:rPr lang="en-US" altLang="zh-CN" sz="240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400">
                                                  <a:latin typeface="Cambria Math"/>
                                                </a:rPr>
                                                <m:t>DOF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24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/>
                                                    </a:rPr>
                                                    <m:t>𝛹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𝐷𝑂𝐹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−(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/>
                                            </a:rPr>
                                            <m:t>DOF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</m:ba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𝐷𝑂𝐹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CN" sz="24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609407"/>
                <a:ext cx="7992888" cy="2267865"/>
              </a:xfrm>
              <a:prstGeom prst="rect">
                <a:avLst/>
              </a:prstGeom>
              <a:blipFill rotWithShape="1">
                <a:blip r:embed="rId2"/>
                <a:stretch>
                  <a:fillRect l="-1220" t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下箭头 4"/>
          <p:cNvSpPr/>
          <p:nvPr/>
        </p:nvSpPr>
        <p:spPr>
          <a:xfrm rot="16200000">
            <a:off x="2375640" y="3536515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 rot="16200000">
            <a:off x="3672397" y="3536515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 rot="16200000">
            <a:off x="5112557" y="3536516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7754" y="1085059"/>
            <a:ext cx="1152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偏航</a:t>
            </a:r>
            <a:r>
              <a:rPr lang="zh-CN" altLang="en-US" sz="2400" dirty="0" smtClean="0">
                <a:solidFill>
                  <a:srgbClr val="FF0000"/>
                </a:solidFill>
              </a:rPr>
              <a:t>角</a:t>
            </a:r>
            <a:r>
              <a:rPr lang="en-US" altLang="zh-CN" sz="2400" dirty="0" smtClean="0">
                <a:solidFill>
                  <a:srgbClr val="FF0000"/>
                </a:solidFill>
              </a:rPr>
              <a:t>Yaw</a:t>
            </a:r>
          </a:p>
          <a:p>
            <a:r>
              <a:rPr lang="zh-CN" altLang="en-US" sz="2400" dirty="0"/>
              <a:t>俯仰</a:t>
            </a:r>
            <a:r>
              <a:rPr lang="zh-CN" altLang="en-US" sz="2400" dirty="0" smtClean="0"/>
              <a:t>角</a:t>
            </a:r>
            <a:r>
              <a:rPr lang="en-US" altLang="zh-CN" sz="2400" dirty="0" smtClean="0"/>
              <a:t>Pitch</a:t>
            </a:r>
          </a:p>
          <a:p>
            <a:r>
              <a:rPr lang="zh-CN" altLang="en-US" sz="2400" dirty="0"/>
              <a:t>翻滚</a:t>
            </a:r>
            <a:r>
              <a:rPr lang="zh-CN" altLang="en-US" sz="2400" dirty="0" smtClean="0"/>
              <a:t>角</a:t>
            </a:r>
            <a:r>
              <a:rPr lang="en-US" altLang="zh-CN" sz="2400" dirty="0" smtClean="0"/>
              <a:t>Roll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6</a:t>
            </a:r>
            <a:endParaRPr lang="zh-CN" altLang="en-US" sz="2800" b="1" dirty="0"/>
          </a:p>
        </p:txBody>
      </p:sp>
      <p:pic>
        <p:nvPicPr>
          <p:cNvPr id="3" name="Picture 2" descr="C:\Users\suck_dynasty\Desktop\hea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210" y="895309"/>
            <a:ext cx="7305768" cy="268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56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方向</a:t>
            </a:r>
            <a:r>
              <a:rPr lang="zh-CN" altLang="en-US" b="1" dirty="0" smtClean="0"/>
              <a:t>判定修正</a:t>
            </a:r>
            <a:endParaRPr lang="zh-CN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8892" y="342900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 </a:t>
            </a:r>
            <a:r>
              <a:rPr lang="zh-CN" altLang="en-US" b="1" dirty="0" smtClean="0"/>
              <a:t>旋转矩阵</a:t>
            </a:r>
            <a:r>
              <a:rPr lang="en-US" altLang="zh-CN" b="1" dirty="0" smtClean="0"/>
              <a:t>+</a:t>
            </a:r>
            <a:r>
              <a:rPr lang="zh-CN" altLang="en-US" b="1" dirty="0" smtClean="0"/>
              <a:t>方向计算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𝑠𝑖𝑛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𝑔</m:t>
                          </m:r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θ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cosγ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sinγ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 descr="C:\Users\suck_dynasty\Desktop\移动与手机方向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03221"/>
            <a:ext cx="1967081" cy="218364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矩形 26"/>
          <p:cNvSpPr/>
          <p:nvPr/>
        </p:nvSpPr>
        <p:spPr>
          <a:xfrm>
            <a:off x="3116433" y="529269"/>
            <a:ext cx="2332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 </a:t>
            </a:r>
            <a:r>
              <a:rPr lang="zh-CN" altLang="en-US" b="1" dirty="0" smtClean="0">
                <a:solidFill>
                  <a:srgbClr val="FF0000"/>
                </a:solidFill>
              </a:rPr>
              <a:t>平</a:t>
            </a:r>
            <a:r>
              <a:rPr lang="zh-CN" altLang="en-US" b="1" dirty="0">
                <a:solidFill>
                  <a:srgbClr val="FF0000"/>
                </a:solidFill>
              </a:rPr>
              <a:t>放方向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后期</a:t>
            </a:r>
            <a:r>
              <a:rPr lang="zh-CN" altLang="en-US" b="1" dirty="0" smtClean="0">
                <a:solidFill>
                  <a:srgbClr val="FF0000"/>
                </a:solidFill>
              </a:rPr>
              <a:t>修正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dirty="0"/>
          </a:p>
        </p:txBody>
      </p:sp>
      <p:pic>
        <p:nvPicPr>
          <p:cNvPr id="28" name="图片 27" descr="C:\Users\suck_dynasty\Desktop\方向和加速度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39" y="980599"/>
            <a:ext cx="5719445" cy="1906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7</a:t>
            </a:r>
            <a:endParaRPr lang="zh-CN" altLang="en-US" sz="2800" b="1" dirty="0"/>
          </a:p>
        </p:txBody>
      </p:sp>
      <p:pic>
        <p:nvPicPr>
          <p:cNvPr id="1026" name="Picture 2" descr="C:\Users\suck_dynasty\Desktop\图片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43256"/>
            <a:ext cx="3888432" cy="225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5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数据滤波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34" y="627387"/>
            <a:ext cx="4798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一个人行走的频率为</a:t>
            </a:r>
            <a:r>
              <a:rPr lang="en-US" altLang="zh-CN" sz="2400" dirty="0" smtClean="0"/>
              <a:t>1-3HZ</a:t>
            </a:r>
          </a:p>
          <a:p>
            <a:r>
              <a:rPr lang="zh-CN" altLang="en-US" sz="2400" dirty="0" smtClean="0"/>
              <a:t>数据采集的频率至少为</a:t>
            </a:r>
            <a:r>
              <a:rPr lang="en-US" altLang="zh-CN" sz="2400" dirty="0" smtClean="0"/>
              <a:t>20HZ</a:t>
            </a:r>
          </a:p>
          <a:p>
            <a:r>
              <a:rPr lang="zh-CN" altLang="en-US" sz="2400" dirty="0" smtClean="0"/>
              <a:t>近</a:t>
            </a:r>
            <a:r>
              <a:rPr lang="en-US" altLang="zh-CN" sz="2400" dirty="0" smtClean="0"/>
              <a:t>90%</a:t>
            </a:r>
            <a:r>
              <a:rPr lang="zh-CN" altLang="en-US" sz="2400" dirty="0" smtClean="0"/>
              <a:t>的数据都没有用</a:t>
            </a:r>
            <a:endParaRPr lang="en-US" altLang="zh-CN" sz="2400" dirty="0" smtClean="0"/>
          </a:p>
          <a:p>
            <a:r>
              <a:rPr lang="zh-CN" altLang="en-US" sz="2400" dirty="0" smtClean="0"/>
              <a:t>主要是为了获取</a:t>
            </a:r>
            <a:r>
              <a:rPr lang="zh-CN" altLang="en-US" sz="2400" dirty="0" smtClean="0">
                <a:solidFill>
                  <a:srgbClr val="FF0000"/>
                </a:solidFill>
              </a:rPr>
              <a:t>主轴数据的波形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15" name="图片 14" descr="C:\Users\suck_dynasty\Desktop\afterFilter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426" y="692696"/>
            <a:ext cx="4176464" cy="273630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475656" y="2377596"/>
                <a:ext cx="1882118" cy="88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𝑀𝑘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/>
                            </a:rPr>
                            <m:t>+1)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377596"/>
                <a:ext cx="1882118" cy="8832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445" y="3566868"/>
            <a:ext cx="4430775" cy="245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C:\Users\suck_dynasty\Desktop\滤波对比效果图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0" y="3573015"/>
            <a:ext cx="4361657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7732" y="6218148"/>
            <a:ext cx="53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8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132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1599</Words>
  <Application>Microsoft Office PowerPoint</Application>
  <PresentationFormat>全屏显示(4:3)</PresentationFormat>
  <Paragraphs>247</Paragraphs>
  <Slides>25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suck_dynasty</dc:creator>
  <cp:lastModifiedBy>suck_dynasty</cp:lastModifiedBy>
  <cp:revision>132</cp:revision>
  <dcterms:created xsi:type="dcterms:W3CDTF">2018-11-18T08:05:40Z</dcterms:created>
  <dcterms:modified xsi:type="dcterms:W3CDTF">2018-12-04T04:00:36Z</dcterms:modified>
</cp:coreProperties>
</file>